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4" r:id="rId3"/>
    <p:sldId id="275" r:id="rId4"/>
    <p:sldId id="276" r:id="rId5"/>
    <p:sldId id="257" r:id="rId6"/>
    <p:sldId id="267" r:id="rId7"/>
    <p:sldId id="268" r:id="rId8"/>
    <p:sldId id="270" r:id="rId9"/>
    <p:sldId id="271" r:id="rId10"/>
    <p:sldId id="269" r:id="rId11"/>
    <p:sldId id="272" r:id="rId12"/>
    <p:sldId id="261" r:id="rId13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2725FA-4805-49AE-A992-0E7719D0D5FB}" v="1" dt="2020-11-23T00:40:50.090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101" y="221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8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Rodrigues" userId="c47c7cf53e8259d1" providerId="LiveId" clId="{C72725FA-4805-49AE-A992-0E7719D0D5FB}"/>
    <pc:docChg chg="delSld modSld">
      <pc:chgData name="Joanna Rodrigues" userId="c47c7cf53e8259d1" providerId="LiveId" clId="{C72725FA-4805-49AE-A992-0E7719D0D5FB}" dt="2020-11-23T00:41:44.812" v="39" actId="20577"/>
      <pc:docMkLst>
        <pc:docMk/>
      </pc:docMkLst>
      <pc:sldChg chg="modSp mod">
        <pc:chgData name="Joanna Rodrigues" userId="c47c7cf53e8259d1" providerId="LiveId" clId="{C72725FA-4805-49AE-A992-0E7719D0D5FB}" dt="2020-11-23T00:41:44.812" v="39" actId="20577"/>
        <pc:sldMkLst>
          <pc:docMk/>
          <pc:sldMk cId="3537718460" sldId="261"/>
        </pc:sldMkLst>
        <pc:spChg chg="mod">
          <ac:chgData name="Joanna Rodrigues" userId="c47c7cf53e8259d1" providerId="LiveId" clId="{C72725FA-4805-49AE-A992-0E7719D0D5FB}" dt="2020-11-23T00:41:37.894" v="29" actId="20577"/>
          <ac:spMkLst>
            <pc:docMk/>
            <pc:sldMk cId="3537718460" sldId="261"/>
            <ac:spMk id="2" creationId="{00000000-0000-0000-0000-000000000000}"/>
          </ac:spMkLst>
        </pc:spChg>
        <pc:spChg chg="mod">
          <ac:chgData name="Joanna Rodrigues" userId="c47c7cf53e8259d1" providerId="LiveId" clId="{C72725FA-4805-49AE-A992-0E7719D0D5FB}" dt="2020-11-23T00:41:44.812" v="39" actId="20577"/>
          <ac:spMkLst>
            <pc:docMk/>
            <pc:sldMk cId="3537718460" sldId="261"/>
            <ac:spMk id="3" creationId="{00000000-0000-0000-0000-000000000000}"/>
          </ac:spMkLst>
        </pc:spChg>
      </pc:sldChg>
      <pc:sldChg chg="addSp modSp mod">
        <pc:chgData name="Joanna Rodrigues" userId="c47c7cf53e8259d1" providerId="LiveId" clId="{C72725FA-4805-49AE-A992-0E7719D0D5FB}" dt="2020-11-23T00:41:02.385" v="1" actId="14100"/>
        <pc:sldMkLst>
          <pc:docMk/>
          <pc:sldMk cId="1800210870" sldId="272"/>
        </pc:sldMkLst>
        <pc:picChg chg="add mod">
          <ac:chgData name="Joanna Rodrigues" userId="c47c7cf53e8259d1" providerId="LiveId" clId="{C72725FA-4805-49AE-A992-0E7719D0D5FB}" dt="2020-11-23T00:41:02.385" v="1" actId="14100"/>
          <ac:picMkLst>
            <pc:docMk/>
            <pc:sldMk cId="1800210870" sldId="272"/>
            <ac:picMk id="4" creationId="{47189861-19A3-45A1-9E10-8E28B946B1AE}"/>
          </ac:picMkLst>
        </pc:picChg>
      </pc:sldChg>
      <pc:sldChg chg="del">
        <pc:chgData name="Joanna Rodrigues" userId="c47c7cf53e8259d1" providerId="LiveId" clId="{C72725FA-4805-49AE-A992-0E7719D0D5FB}" dt="2020-11-23T00:41:25.594" v="2" actId="47"/>
        <pc:sldMkLst>
          <pc:docMk/>
          <pc:sldMk cId="3044626751" sldId="27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82DC47-4B76-46F0-94DF-A0E92CFEA1FA}" type="datetime1">
              <a:rPr lang="nl-NL" smtClean="0"/>
              <a:t>22-11-2020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70CF72-BF53-4BF5-A6A1-75284CE73E4C}" type="datetime1">
              <a:rPr lang="nl-NL" noProof="0" smtClean="0"/>
              <a:t>22-11-2020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1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9659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5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0571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6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9200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7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12023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8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92678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9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06346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10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16845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11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34982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12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3485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 descr="ECG-lij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589579-FBCA-4B65-86AF-3289074A703B}" type="datetime1">
              <a:rPr lang="nl-NL" smtClean="0"/>
              <a:t>22-11-2020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Rechthoek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AB6B0A-E006-4DCC-9665-CE9B76E85A04}" type="datetime1">
              <a:rPr lang="nl-NL" smtClean="0"/>
              <a:t>22-11-2020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6E0C39-CFC8-4E2D-BE76-D330EE5C4944}" type="datetime1">
              <a:rPr lang="nl-NL" smtClean="0"/>
              <a:t>22-11-2020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Rechthoek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91BF31-E325-4506-9612-6C9A7D412E19}" type="datetime1">
              <a:rPr lang="nl-NL" smtClean="0"/>
              <a:t>22-11-2020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2BBBC0-ACF5-40F4-8888-0541E41B163E}" type="datetime1">
              <a:rPr lang="nl-NL" smtClean="0"/>
              <a:t>22-11-2020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434AB2-C1B6-4B96-8E8C-73F0D6C85054}" type="datetime1">
              <a:rPr lang="nl-NL" smtClean="0"/>
              <a:t>22-11-2020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56B5A5-22A8-418B-8001-145EBAAE8E55}" type="datetime1">
              <a:rPr lang="nl-NL" smtClean="0"/>
              <a:t>22-11-2020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 descr="Rechthoe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9" name="Rechthoek 8" descr="Rechthoe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 descr="Rechthoe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9" name="Rechthoek 8" descr="Rechthoe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de balk" descr="Rode balk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dirty="0"/>
              <a:t>Tekststijl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FD7E93D-B638-43B6-BCE3-9698495EC92B}" type="datetime1">
              <a:rPr lang="nl-NL" noProof="0" smtClean="0"/>
              <a:t>22-11-2020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quin.nl/over-bloed/bloedziektes?gclid=EAIaIQobChMI99eBtamX7QIVmLp3Ch2AIAFSEAAYASAAEgIqkfD_Bw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n.wikiwijs.nl/170041/Medische_vakken__2VVZG3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joannarodrigues23/jdpfvujq2g7a1w2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artwijzer.nl/harttransplantatie" TargetMode="External"/><Relationship Id="rId3" Type="http://schemas.openxmlformats.org/officeDocument/2006/relationships/hyperlink" Target="https://www.hartwijzer.nl/overzicht-behandelingen" TargetMode="External"/><Relationship Id="rId7" Type="http://schemas.openxmlformats.org/officeDocument/2006/relationships/hyperlink" Target="https://www.hartwijzer.nl/steunhar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artwijzer.nl/pacemaker" TargetMode="External"/><Relationship Id="rId5" Type="http://schemas.openxmlformats.org/officeDocument/2006/relationships/hyperlink" Target="https://www.hartwijzer.nl/bypassoperatie" TargetMode="External"/><Relationship Id="rId4" Type="http://schemas.openxmlformats.org/officeDocument/2006/relationships/hyperlink" Target="https://www.hartwijzer.nl/dottere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zondheidsplein.nl/aandoeningen/trombose/item34899" TargetMode="External"/><Relationship Id="rId13" Type="http://schemas.openxmlformats.org/officeDocument/2006/relationships/hyperlink" Target="https://www.gezondheidsplein.nl/aandoeningen/ziekte-van-rendu-osler/item39633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gezondheidsplein.nl/aandoeningen/pulmonale-arteriele-hypertensie/item41118" TargetMode="External"/><Relationship Id="rId12" Type="http://schemas.openxmlformats.org/officeDocument/2006/relationships/hyperlink" Target="https://www.gezondheidsplein.nl/aandoeningen/marfan-syndroom/item3698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ezondheidsplein.nl/aandoeningen/open-been/item37680" TargetMode="External"/><Relationship Id="rId11" Type="http://schemas.openxmlformats.org/officeDocument/2006/relationships/hyperlink" Target="https://www.gezondheidsplein.nl/aandoeningen/spataders/item32730" TargetMode="External"/><Relationship Id="rId5" Type="http://schemas.openxmlformats.org/officeDocument/2006/relationships/hyperlink" Target="https://www.gezondheidsplein.nl/aandoeningen/het-syndroom-van-raynaud/item32739" TargetMode="External"/><Relationship Id="rId15" Type="http://schemas.openxmlformats.org/officeDocument/2006/relationships/hyperlink" Target="https://www.gezondheidsplein.nl/aandoeningen/etalagebenen/item33495" TargetMode="External"/><Relationship Id="rId10" Type="http://schemas.openxmlformats.org/officeDocument/2006/relationships/hyperlink" Target="https://www.hartstichting.nl/hart-en-vaatziekten/slagaderverkalking" TargetMode="External"/><Relationship Id="rId4" Type="http://schemas.openxmlformats.org/officeDocument/2006/relationships/hyperlink" Target="https://www.gezondheidsplein.nl/aandoeningen/aneurysma/item32703" TargetMode="External"/><Relationship Id="rId9" Type="http://schemas.openxmlformats.org/officeDocument/2006/relationships/hyperlink" Target="https://www.gezondheidsplein.nl/aandoeningen/longembolie/item36762" TargetMode="External"/><Relationship Id="rId14" Type="http://schemas.openxmlformats.org/officeDocument/2006/relationships/hyperlink" Target="https://www.hartstichting.nl/hart-en-vaatziekten/vernauwing-van-de-halsslagade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Titelindeling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800"/>
              <a:t>Je kunt de behandelingsmogelijkheden bij een aneurysma aorta uitleggen.</a:t>
            </a:r>
            <a:br>
              <a:rPr lang="nl-NL" sz="2800"/>
            </a:br>
            <a:endParaRPr lang="nl-NL" sz="280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4AEC539-5286-4890-A46C-E62F8AE01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0490" y="1828799"/>
            <a:ext cx="6511019" cy="4572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106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Je kunt veelvoorkomende ziekten van het bloed beschrijven.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hlinkClick r:id="rId3"/>
              </a:rPr>
              <a:t>Bloedziekten: informatie over diverse soorten | </a:t>
            </a:r>
            <a:r>
              <a:rPr lang="nl-NL" dirty="0" err="1">
                <a:hlinkClick r:id="rId3"/>
              </a:rPr>
              <a:t>Sanquin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7189861-19A3-45A1-9E10-8E28B946B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412" y="2695574"/>
            <a:ext cx="5391474" cy="310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1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Opdrachten over de stof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l-NL" dirty="0"/>
              <a:t>oefentoets</a:t>
            </a:r>
          </a:p>
        </p:txBody>
      </p:sp>
    </p:spTree>
    <p:extLst>
      <p:ext uri="{BB962C8B-B14F-4D97-AF65-F5344CB8AC3E}">
        <p14:creationId xmlns:p14="http://schemas.microsoft.com/office/powerpoint/2010/main" val="35377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45ECF-D758-45ED-94D2-89284B7D6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 periode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BE3AA3-4C1C-4EAD-B2C9-44114F662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5AD74D5-9149-4191-9909-2D7C5E5E7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0" y="1773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100BE6F-0456-4D5F-9834-74DC9FC9C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1581623"/>
            <a:ext cx="6052344" cy="526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1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D64F1-EFD0-416B-80F4-AA6864988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979859-8F6F-49F7-BF34-79F54B4F9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Week 5 </a:t>
            </a:r>
            <a:r>
              <a:rPr lang="nl-NL" dirty="0">
                <a:sym typeface="Wingdings" panose="05000000000000000000" pitchFamily="2" charset="2"/>
              </a:rPr>
              <a:t> in de week van 14 december</a:t>
            </a:r>
          </a:p>
          <a:p>
            <a:r>
              <a:rPr lang="nl-NL" dirty="0">
                <a:sym typeface="Wingdings" panose="05000000000000000000" pitchFamily="2" charset="2"/>
              </a:rPr>
              <a:t>Leerdoel:</a:t>
            </a:r>
          </a:p>
          <a:p>
            <a:r>
              <a:rPr lang="nl-NL" dirty="0"/>
              <a:t>Hoofddoel: Je kunt van een aantal aandoeningen die je tegenkomt in de praktijk beschrijven wat de oorzaak is, de verschijnselen, de behandeling en de specifieke zorg voor zorgvragers met deze aandoening: Hart- en vaatziekten.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Week 9  in de week van 25 januari </a:t>
            </a:r>
          </a:p>
          <a:p>
            <a:r>
              <a:rPr lang="nl-NL" dirty="0">
                <a:sym typeface="Wingdings" panose="05000000000000000000" pitchFamily="2" charset="2"/>
              </a:rPr>
              <a:t>Leerdoel:</a:t>
            </a:r>
          </a:p>
          <a:p>
            <a:r>
              <a:rPr lang="nl-NL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Hoofddoel: 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 kunt de oorzaak, de gevolgen, de symptomen, de behandelingen en de zorg beschrijven van ziekten van het ademhalingsstelsel, in het specifiek van COPD en </a:t>
            </a:r>
            <a:r>
              <a:rPr lang="nl-NL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cystic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fibrosis. </a:t>
            </a:r>
          </a:p>
          <a:p>
            <a:r>
              <a:rPr lang="nl-NL" dirty="0">
                <a:hlinkClick r:id="rId2"/>
              </a:rPr>
              <a:t>Medische vakken 2VVZG3A - Lesmateriaal - Wikiwijs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105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8C13E-DE17-4BEC-81C3-BF8B7A23B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Subdoelen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10F319-1BF1-4311-BDFB-C0D4B3680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Je kunt symptomen van een hartinfarct en angina pectoris beschrijven. 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Je kunt uitleggen hoe </a:t>
            </a:r>
            <a:r>
              <a:rPr lang="nl-NL" dirty="0" err="1"/>
              <a:t>decompensatio</a:t>
            </a:r>
            <a:r>
              <a:rPr lang="nl-NL" dirty="0"/>
              <a:t> cordis zich ontwikkelt.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Je hebt ruime kennis van de behandeling en chirurgische ingrepen bij hartaandoeningen.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Je kunt veelvoorkomende ziekten van de bloedvaten beschrijven.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Je kunt afwijkingen in de bloeddruk uitleggen.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Je kunt de behandelingsmogelijkheden bij een aneurysma aorta uitleggen.</a:t>
            </a:r>
          </a:p>
          <a:p>
            <a:r>
              <a:rPr lang="nl-NL" dirty="0"/>
              <a:t>Je kunt veelvoorkomende ziekten van het bloed beschrijven.</a:t>
            </a:r>
          </a:p>
          <a:p>
            <a:r>
              <a:rPr lang="nl-NL" dirty="0">
                <a:hlinkClick r:id="rId2"/>
              </a:rPr>
              <a:t>https://padlet.com/joannarodrigues23/jdpfvujq2g7a1w26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63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Je kunt symptomen van een hartinfarct en angina pectoris beschrijven.  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9B2F81A-C160-47E4-B158-EA1CF2D98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2060848"/>
            <a:ext cx="3076575" cy="20478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61D3294-35EF-4A54-8A8A-8D7C0AFEF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44" y="1536551"/>
            <a:ext cx="569595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3100" dirty="0"/>
              <a:t>Je kunt uitleggen hoe </a:t>
            </a:r>
            <a:r>
              <a:rPr lang="nl-NL" sz="3100" dirty="0" err="1"/>
              <a:t>decompensatio</a:t>
            </a:r>
            <a:r>
              <a:rPr lang="nl-NL" sz="3100" dirty="0"/>
              <a:t> cordis zich ontwikkelt.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9134221-AFD1-471F-84A6-978B97079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0059"/>
            <a:ext cx="7008810" cy="6617880"/>
          </a:xfrm>
          <a:prstGeom prst="rect">
            <a:avLst/>
          </a:prstGeom>
          <a:noFill/>
        </p:spPr>
      </p:pic>
      <p:sp>
        <p:nvSpPr>
          <p:cNvPr id="3" name="Tijdelijke aanduiding voor inhoud 2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75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Je hebt ruime kennis van de behandeling en chirurgische ingrepen bij hartaandoeningen.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hlinkClick r:id="rId3"/>
              </a:rPr>
              <a:t>BEHANDELINGEN | Hartwijzer | NVVC</a:t>
            </a:r>
            <a:r>
              <a:rPr lang="nl-NL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 i="0" u="sng" dirty="0">
                <a:solidFill>
                  <a:srgbClr val="23527C"/>
                </a:solidFill>
                <a:effectLst/>
                <a:latin typeface="Open Sans"/>
                <a:hlinkClick r:id="rId4"/>
              </a:rPr>
              <a:t>Dotteren</a:t>
            </a:r>
            <a:r>
              <a:rPr lang="nl-NL" b="0" i="0" dirty="0">
                <a:solidFill>
                  <a:srgbClr val="333333"/>
                </a:solidFill>
                <a:effectLst/>
                <a:latin typeface="Open Sans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 i="0" u="sng" dirty="0">
                <a:solidFill>
                  <a:srgbClr val="23527C"/>
                </a:solidFill>
                <a:effectLst/>
                <a:latin typeface="Open Sans"/>
                <a:hlinkClick r:id="rId5"/>
              </a:rPr>
              <a:t>Bypassoperatie</a:t>
            </a:r>
            <a:endParaRPr lang="nl-NL" u="sng" dirty="0">
              <a:solidFill>
                <a:srgbClr val="333333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b="1" i="0" u="sng" dirty="0">
                <a:solidFill>
                  <a:srgbClr val="23527C"/>
                </a:solidFill>
                <a:effectLst/>
                <a:latin typeface="Open Sans"/>
                <a:hlinkClick r:id="rId6"/>
              </a:rPr>
              <a:t>pacemaker</a:t>
            </a:r>
            <a:r>
              <a:rPr lang="nl-NL" b="0" i="0" dirty="0">
                <a:solidFill>
                  <a:srgbClr val="333333"/>
                </a:solidFill>
                <a:effectLst/>
                <a:latin typeface="Open Sans"/>
              </a:rPr>
              <a:t> </a:t>
            </a:r>
            <a:endParaRPr lang="nl-NL" b="0" i="0" u="sng" dirty="0">
              <a:solidFill>
                <a:srgbClr val="333333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b="1" i="0" u="sng" dirty="0">
                <a:solidFill>
                  <a:srgbClr val="23527C"/>
                </a:solidFill>
                <a:effectLst/>
                <a:latin typeface="Open Sans"/>
                <a:hlinkClick r:id="rId7"/>
              </a:rPr>
              <a:t>Steunhart</a:t>
            </a:r>
            <a:endParaRPr lang="nl-NL" u="sng" dirty="0">
              <a:solidFill>
                <a:srgbClr val="333333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b="1" i="0" u="sng" dirty="0">
                <a:solidFill>
                  <a:srgbClr val="23527C"/>
                </a:solidFill>
                <a:effectLst/>
                <a:latin typeface="Open Sans"/>
                <a:hlinkClick r:id="rId8"/>
              </a:rPr>
              <a:t>harttransplantatie</a:t>
            </a:r>
            <a:r>
              <a:rPr lang="nl-NL" b="0" i="0" dirty="0">
                <a:solidFill>
                  <a:srgbClr val="333333"/>
                </a:solidFill>
                <a:effectLst/>
                <a:latin typeface="Open Sans"/>
              </a:rPr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41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Je kunt veelvoorkomende ziekten van de bloedvaten beschrijven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C1FE523-5820-40FF-84A4-3EEE657F1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68" y="1825624"/>
            <a:ext cx="4728863" cy="4575175"/>
          </a:xfrm>
          <a:prstGeom prst="rect">
            <a:avLst/>
          </a:prstGeom>
          <a:noFill/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B7C11C14-C0D2-4EBB-AC6B-267C81DA7FC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6324600" y="1825624"/>
            <a:ext cx="4800600" cy="45751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br>
              <a:rPr kumimoji="0" lang="nl-NL" altLang="nl-NL" sz="2000" b="0" i="0" u="none" strike="noStrike" cap="none" normalizeH="0" baseline="0">
                <a:ln>
                  <a:noFill/>
                </a:ln>
                <a:effectLst/>
                <a:hlinkClick r:id="rId4" tooltip="Aneurysma"/>
              </a:rPr>
            </a:br>
            <a:r>
              <a:rPr kumimoji="0" lang="nl-NL" altLang="nl-NL" sz="2000" b="0" i="0" u="none" strike="noStrike" cap="none" normalizeH="0" baseline="0">
                <a:ln>
                  <a:noFill/>
                </a:ln>
                <a:effectLst/>
                <a:hlinkClick r:id="rId4" tooltip="Aneurysma"/>
              </a:rPr>
              <a:t>Aneurysma</a:t>
            </a:r>
            <a:endParaRPr kumimoji="0" lang="nl-NL" altLang="nl-NL" sz="20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2000" b="0" i="0" u="none" strike="noStrike" cap="none" normalizeH="0" baseline="0">
                <a:ln>
                  <a:noFill/>
                </a:ln>
                <a:effectLst/>
                <a:hlinkClick r:id="rId5" tooltip="Syndroom van Raynaud"/>
              </a:rPr>
              <a:t>Syndroom van Raynaud</a:t>
            </a:r>
            <a:endParaRPr kumimoji="0" lang="nl-NL" altLang="nl-NL" sz="20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2000" b="0" i="0" u="none" strike="noStrike" cap="none" normalizeH="0" baseline="0">
                <a:ln>
                  <a:noFill/>
                </a:ln>
                <a:effectLst/>
                <a:hlinkClick r:id="rId6" tooltip="Open been"/>
              </a:rPr>
              <a:t>Open been</a:t>
            </a:r>
            <a:endParaRPr kumimoji="0" lang="nl-NL" altLang="nl-NL" sz="20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2000" b="0" i="0" u="none" strike="noStrike" cap="none" normalizeH="0" baseline="0">
                <a:ln>
                  <a:noFill/>
                </a:ln>
                <a:effectLst/>
                <a:hlinkClick r:id="rId7" tooltip="Pulmonale Arteriele Hypertensie"/>
              </a:rPr>
              <a:t>Pulmonale </a:t>
            </a:r>
            <a:r>
              <a:rPr kumimoji="0" lang="nl-NL" altLang="nl-NL" sz="2000" b="0" i="0" u="none" strike="noStrike" cap="none" normalizeH="0" baseline="0" err="1">
                <a:ln>
                  <a:noFill/>
                </a:ln>
                <a:effectLst/>
                <a:hlinkClick r:id="rId7" tooltip="Pulmonale Arteriele Hypertensie"/>
              </a:rPr>
              <a:t>Arteriele</a:t>
            </a:r>
            <a:r>
              <a:rPr kumimoji="0" lang="nl-NL" altLang="nl-NL" sz="2000" b="0" i="0" u="none" strike="noStrike" cap="none" normalizeH="0" baseline="0">
                <a:ln>
                  <a:noFill/>
                </a:ln>
                <a:effectLst/>
                <a:hlinkClick r:id="rId7" tooltip="Pulmonale Arteriele Hypertensie"/>
              </a:rPr>
              <a:t> Hypertensie</a:t>
            </a:r>
            <a:endParaRPr kumimoji="0" lang="nl-NL" altLang="nl-NL" sz="20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2000" b="0" i="0" u="none" strike="noStrike" cap="none" normalizeH="0" baseline="0">
                <a:ln>
                  <a:noFill/>
                </a:ln>
                <a:effectLst/>
                <a:hlinkClick r:id="rId8" tooltip="Trombose"/>
              </a:rPr>
              <a:t>Trombose</a:t>
            </a:r>
            <a:r>
              <a:rPr kumimoji="0" lang="nl-NL" altLang="nl-NL" sz="2000" b="0" i="0" u="none" strike="noStrike" cap="none" normalizeH="0" baseline="0">
                <a:ln>
                  <a:noFill/>
                </a:ln>
                <a:effectLst/>
              </a:rPr>
              <a:t> en </a:t>
            </a:r>
            <a:r>
              <a:rPr kumimoji="0" lang="nl-NL" altLang="nl-NL" sz="2000" b="0" i="0" u="none" strike="noStrike" cap="none" normalizeH="0" baseline="0">
                <a:ln>
                  <a:noFill/>
                </a:ln>
                <a:effectLst/>
                <a:hlinkClick r:id="rId9" tooltip="longembolie"/>
              </a:rPr>
              <a:t>longembolie</a:t>
            </a:r>
            <a:endParaRPr kumimoji="0" lang="nl-NL" altLang="nl-NL" sz="20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2000" b="0" i="0" u="none" strike="noStrike" cap="none" normalizeH="0" baseline="0">
                <a:ln>
                  <a:noFill/>
                </a:ln>
                <a:effectLst/>
                <a:hlinkClick r:id="rId10" tooltip="Slagaderverkalking"/>
              </a:rPr>
              <a:t>Slagaderverkalking</a:t>
            </a:r>
            <a:endParaRPr kumimoji="0" lang="nl-NL" altLang="nl-NL" sz="20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2000" b="0" i="0" u="none" strike="noStrike" cap="none" normalizeH="0" baseline="0">
                <a:ln>
                  <a:noFill/>
                </a:ln>
                <a:effectLst/>
                <a:hlinkClick r:id="rId11" tooltip="Spataderen"/>
              </a:rPr>
              <a:t>Spataderen</a:t>
            </a:r>
            <a:endParaRPr kumimoji="0" lang="nl-NL" altLang="nl-NL" sz="20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2000" b="0" i="0" u="none" strike="noStrike" cap="none" normalizeH="0" baseline="0" err="1">
                <a:ln>
                  <a:noFill/>
                </a:ln>
                <a:effectLst/>
                <a:hlinkClick r:id="rId12" tooltip="Marfan-syndroom"/>
              </a:rPr>
              <a:t>Marfan</a:t>
            </a:r>
            <a:r>
              <a:rPr kumimoji="0" lang="nl-NL" altLang="nl-NL" sz="2000" b="0" i="0" u="none" strike="noStrike" cap="none" normalizeH="0" baseline="0">
                <a:ln>
                  <a:noFill/>
                </a:ln>
                <a:effectLst/>
                <a:hlinkClick r:id="rId12" tooltip="Marfan-syndroom"/>
              </a:rPr>
              <a:t>-syndroom</a:t>
            </a:r>
            <a:endParaRPr kumimoji="0" lang="nl-NL" altLang="nl-NL" sz="20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2000" b="0" i="0" u="none" strike="noStrike" cap="none" normalizeH="0" baseline="0">
                <a:ln>
                  <a:noFill/>
                </a:ln>
                <a:effectLst/>
                <a:hlinkClick r:id="rId13" tooltip="Ziekte van Rendu-Osler"/>
              </a:rPr>
              <a:t>Ziekte van </a:t>
            </a:r>
            <a:r>
              <a:rPr kumimoji="0" lang="nl-NL" altLang="nl-NL" sz="2000" b="0" i="0" u="none" strike="noStrike" cap="none" normalizeH="0" baseline="0" err="1">
                <a:ln>
                  <a:noFill/>
                </a:ln>
                <a:effectLst/>
                <a:hlinkClick r:id="rId13" tooltip="Ziekte van Rendu-Osler"/>
              </a:rPr>
              <a:t>Rendu-Osler</a:t>
            </a:r>
            <a:endParaRPr kumimoji="0" lang="nl-NL" altLang="nl-NL" sz="20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2000" b="0" i="0" u="none" strike="noStrike" cap="none" normalizeH="0" baseline="0">
                <a:ln>
                  <a:noFill/>
                </a:ln>
                <a:effectLst/>
                <a:hlinkClick r:id="rId14" tooltip="Vernauwing van de halsslagader"/>
              </a:rPr>
              <a:t>Vernauwing van de halsslagader</a:t>
            </a:r>
            <a:endParaRPr kumimoji="0" lang="nl-NL" altLang="nl-NL" sz="20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2000" b="0" i="0" u="none" strike="noStrike" cap="none" normalizeH="0" baseline="0">
                <a:ln>
                  <a:noFill/>
                </a:ln>
                <a:effectLst/>
              </a:rPr>
              <a:t>Vernauwing van de beenslagader (</a:t>
            </a:r>
            <a:r>
              <a:rPr kumimoji="0" lang="nl-NL" altLang="nl-NL" sz="2000" b="0" i="0" u="none" strike="noStrike" cap="none" normalizeH="0" baseline="0">
                <a:ln>
                  <a:noFill/>
                </a:ln>
                <a:effectLst/>
                <a:hlinkClick r:id="rId15" tooltip="Etalagebenen"/>
              </a:rPr>
              <a:t>Etalagebenen</a:t>
            </a:r>
            <a:r>
              <a:rPr kumimoji="0" lang="nl-NL" altLang="nl-NL" sz="2000" b="0" i="0" u="none" strike="noStrike" cap="none" normalizeH="0" baseline="0">
                <a:ln>
                  <a:noFill/>
                </a:ln>
                <a:effectLst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317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Je kunt afwijkingen in de bloeddruk uitleggen.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5626E50-D16A-4024-AE8C-7321821619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5360" y="2100820"/>
            <a:ext cx="7071153" cy="2656359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F369396-9042-481D-AF56-824D137391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56040" y="3284984"/>
            <a:ext cx="4800600" cy="3360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30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sch ontwerp (16:9)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63_TF02901024" id="{90B6D0ED-065E-48EA-8C07-0AD5B7937B3B}" vid="{822A3345-6D01-4F74-ABC3-578599EAA64E}"/>
    </a:ext>
  </a:extLst>
</a:theme>
</file>

<file path=ppt/theme/theme2.xml><?xml version="1.0" encoding="utf-8"?>
<a:theme xmlns:a="http://schemas.openxmlformats.org/drawingml/2006/main" name="Office-thema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321</Words>
  <Application>Microsoft Office PowerPoint</Application>
  <PresentationFormat>Breedbeeld</PresentationFormat>
  <Paragraphs>58</Paragraphs>
  <Slides>12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Franklin Gothic Medium</vt:lpstr>
      <vt:lpstr>Open Sans</vt:lpstr>
      <vt:lpstr>Medisch ontwerp (16:9)</vt:lpstr>
      <vt:lpstr>Titelindeling</vt:lpstr>
      <vt:lpstr>Overzicht periode 2</vt:lpstr>
      <vt:lpstr>Toetsing </vt:lpstr>
      <vt:lpstr>Subdoelen</vt:lpstr>
      <vt:lpstr>Je kunt symptomen van een hartinfarct en angina pectoris beschrijven.  </vt:lpstr>
      <vt:lpstr>Je kunt uitleggen hoe decompensatio cordis zich ontwikkelt.</vt:lpstr>
      <vt:lpstr>Je hebt ruime kennis van de behandeling en chirurgische ingrepen bij hartaandoeningen.</vt:lpstr>
      <vt:lpstr>Je kunt veelvoorkomende ziekten van de bloedvaten beschrijven</vt:lpstr>
      <vt:lpstr>Je kunt afwijkingen in de bloeddruk uitleggen.</vt:lpstr>
      <vt:lpstr>Je kunt de behandelingsmogelijkheden bij een aneurysma aorta uitleggen. </vt:lpstr>
      <vt:lpstr>Je kunt veelvoorkomende ziekten van het bloed beschrijven. </vt:lpstr>
      <vt:lpstr>Opdrachten over de stof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Titelindeling</dc:title>
  <dc:creator>Joanna Rodrigues</dc:creator>
  <cp:lastModifiedBy>Joanna Rodrigues</cp:lastModifiedBy>
  <cp:revision>1</cp:revision>
  <dcterms:created xsi:type="dcterms:W3CDTF">2020-11-23T00:35:47Z</dcterms:created>
  <dcterms:modified xsi:type="dcterms:W3CDTF">2020-11-23T00:41:47Z</dcterms:modified>
</cp:coreProperties>
</file>